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2"/>
  </p:notesMasterIdLst>
  <p:sldIdLst>
    <p:sldId id="257" r:id="rId2"/>
    <p:sldId id="258" r:id="rId3"/>
    <p:sldId id="323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335" r:id="rId14"/>
    <p:sldId id="311" r:id="rId15"/>
    <p:sldId id="312" r:id="rId16"/>
    <p:sldId id="313" r:id="rId17"/>
    <p:sldId id="314" r:id="rId18"/>
    <p:sldId id="309" r:id="rId19"/>
    <p:sldId id="276" r:id="rId20"/>
    <p:sldId id="334" r:id="rId21"/>
    <p:sldId id="336" r:id="rId22"/>
    <p:sldId id="343" r:id="rId23"/>
    <p:sldId id="344" r:id="rId24"/>
    <p:sldId id="345" r:id="rId25"/>
    <p:sldId id="346" r:id="rId26"/>
    <p:sldId id="282" r:id="rId27"/>
    <p:sldId id="283" r:id="rId28"/>
    <p:sldId id="284" r:id="rId29"/>
    <p:sldId id="329" r:id="rId30"/>
    <p:sldId id="337" r:id="rId31"/>
    <p:sldId id="338" r:id="rId32"/>
    <p:sldId id="339" r:id="rId33"/>
    <p:sldId id="340" r:id="rId34"/>
    <p:sldId id="341" r:id="rId35"/>
    <p:sldId id="285" r:id="rId36"/>
    <p:sldId id="286" r:id="rId37"/>
    <p:sldId id="287" r:id="rId38"/>
    <p:sldId id="288" r:id="rId39"/>
    <p:sldId id="325" r:id="rId40"/>
    <p:sldId id="326" r:id="rId41"/>
    <p:sldId id="290" r:id="rId42"/>
    <p:sldId id="291" r:id="rId43"/>
    <p:sldId id="292" r:id="rId44"/>
    <p:sldId id="342" r:id="rId45"/>
    <p:sldId id="293" r:id="rId46"/>
    <p:sldId id="294" r:id="rId47"/>
    <p:sldId id="295" r:id="rId48"/>
    <p:sldId id="296" r:id="rId49"/>
    <p:sldId id="297" r:id="rId50"/>
    <p:sldId id="298" r:id="rId51"/>
    <p:sldId id="316" r:id="rId52"/>
    <p:sldId id="299" r:id="rId53"/>
    <p:sldId id="300" r:id="rId54"/>
    <p:sldId id="302" r:id="rId55"/>
    <p:sldId id="327" r:id="rId56"/>
    <p:sldId id="332" r:id="rId57"/>
    <p:sldId id="305" r:id="rId58"/>
    <p:sldId id="306" r:id="rId59"/>
    <p:sldId id="307" r:id="rId60"/>
    <p:sldId id="308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38CFB-30F7-4003-8B28-DB451F250297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AF221-0544-4152-A90E-F538840D9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5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4187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1072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41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885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단어 </a:t>
            </a:r>
            <a:r>
              <a:rPr lang="en-US" altLang="ko-KR" dirty="0"/>
              <a:t>(</a:t>
            </a:r>
            <a:r>
              <a:rPr lang="ko-KR" altLang="en-US" dirty="0"/>
              <a:t>학생에게 보여주기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47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048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영어 단어 </a:t>
            </a:r>
            <a:r>
              <a:rPr lang="en-US" altLang="ko-KR" dirty="0"/>
              <a:t>(</a:t>
            </a:r>
            <a:r>
              <a:rPr lang="ko-KR" altLang="en-US" dirty="0"/>
              <a:t>프린트용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96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95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86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15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336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039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208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8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07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6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3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5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8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9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2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9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7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3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4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hyperlink" Target="https://www.koreanbapsang.com/la-galbi-gui-grilled-la-style-short-ribs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lipart-library.com/clipart/83364.htm" TargetMode="External"/><Relationship Id="rId5" Type="http://schemas.openxmlformats.org/officeDocument/2006/relationships/image" Target="../media/image16.png"/><Relationship Id="rId4" Type="http://schemas.openxmlformats.org/officeDocument/2006/relationships/hyperlink" Target="http://clipartandscrap.com/baseball-clip-art_16256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singer-cliparts_8.ht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1.png"/><Relationship Id="rId5" Type="http://schemas.openxmlformats.org/officeDocument/2006/relationships/image" Target="../media/image6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xdgd?x=1jqt&amp;i=1qqi2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://clipart-library.com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73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688" y="0"/>
            <a:ext cx="11850624" cy="638265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응</a:t>
            </a:r>
            <a:r>
              <a:rPr lang="en-US" altLang="ko-KR" sz="3000" dirty="0"/>
              <a:t>, </a:t>
            </a:r>
            <a:r>
              <a:rPr lang="ko-KR" altLang="en-US" sz="3000" dirty="0"/>
              <a:t>너도 한번 읽어 보고 싶으면 말해</a:t>
            </a:r>
            <a:r>
              <a:rPr lang="en-US" altLang="ko-KR" sz="3000" dirty="0"/>
              <a:t>. </a:t>
            </a:r>
            <a:r>
              <a:rPr lang="ko-KR" altLang="en-US" sz="3000" dirty="0"/>
              <a:t>내가 </a:t>
            </a:r>
            <a:r>
              <a:rPr lang="ko-KR" altLang="en-US" sz="3000" dirty="0" err="1"/>
              <a:t>빌려줄게</a:t>
            </a:r>
            <a:r>
              <a:rPr lang="en-US" altLang="ko-KR" sz="3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u="sng" dirty="0">
                <a:solidFill>
                  <a:srgbClr val="0000FF"/>
                </a:solidFill>
              </a:rPr>
              <a:t>결말</a:t>
            </a:r>
            <a:r>
              <a:rPr lang="ko-KR" altLang="en-US" sz="3000" dirty="0"/>
              <a:t>은 말할 것도 없고 </a:t>
            </a:r>
            <a:r>
              <a:rPr lang="ko-KR" altLang="en-US" sz="3000" u="sng" dirty="0">
                <a:solidFill>
                  <a:srgbClr val="0000FF"/>
                </a:solidFill>
              </a:rPr>
              <a:t>줄거리</a:t>
            </a:r>
            <a:r>
              <a:rPr lang="ko-KR" altLang="en-US" sz="3000" dirty="0"/>
              <a:t>도 신데렐라와 비슷하니까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읽기가 어렵지 않을 거야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수빈</a:t>
            </a:r>
            <a:r>
              <a:rPr lang="en-US" altLang="ko-KR" sz="3000" dirty="0"/>
              <a:t>: </a:t>
            </a:r>
            <a:r>
              <a:rPr lang="ko-KR" altLang="en-US" sz="3000" dirty="0"/>
              <a:t>그렇구나</a:t>
            </a:r>
            <a:r>
              <a:rPr lang="en-US" altLang="ko-KR" sz="3000" dirty="0"/>
              <a:t>. </a:t>
            </a:r>
            <a:r>
              <a:rPr lang="ko-KR" altLang="en-US" sz="3000" dirty="0"/>
              <a:t>그런데 문화가 다른데 어떻게 이야기 내용이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</a:t>
            </a:r>
            <a:r>
              <a:rPr lang="ko-KR" altLang="en-US" sz="3000" dirty="0"/>
              <a:t>비슷할 수 있을까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글쎄</a:t>
            </a:r>
            <a:r>
              <a:rPr lang="en-US" altLang="ko-KR" sz="3000" dirty="0"/>
              <a:t>. </a:t>
            </a:r>
            <a:r>
              <a:rPr lang="ko-KR" altLang="en-US" sz="3000" dirty="0"/>
              <a:t>착한 사람은 복을 받고 나쁜 사람은 벌을 받는다는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u="sng" dirty="0">
                <a:solidFill>
                  <a:srgbClr val="0000FF"/>
                </a:solidFill>
              </a:rPr>
              <a:t>교훈</a:t>
            </a:r>
            <a:r>
              <a:rPr lang="ko-KR" altLang="en-US" sz="3000" dirty="0"/>
              <a:t>을 주는 이야기를 만들다가 보니까 내용이 </a:t>
            </a:r>
            <a:r>
              <a:rPr lang="ko-KR" altLang="en-US" sz="3000" dirty="0" err="1"/>
              <a:t>비슷해진</a:t>
            </a:r>
            <a:r>
              <a:rPr lang="ko-KR" altLang="en-US" sz="3000" dirty="0"/>
              <a:t> 게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아닐까</a:t>
            </a:r>
            <a:r>
              <a:rPr lang="en-US" altLang="ko-KR" sz="3000" dirty="0"/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98854" y="4956120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⑧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498854" y="914400"/>
            <a:ext cx="851154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⑥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15712" y="914400"/>
            <a:ext cx="115824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⑦</a:t>
            </a:r>
          </a:p>
        </p:txBody>
      </p:sp>
    </p:spTree>
    <p:extLst>
      <p:ext uri="{BB962C8B-B14F-4D97-AF65-F5344CB8AC3E}">
        <p14:creationId xmlns:p14="http://schemas.microsoft.com/office/powerpoint/2010/main" val="216494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44</a:t>
            </a:r>
            <a:r>
              <a:rPr lang="ko-KR" altLang="en-US" sz="44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9236"/>
            <a:ext cx="11430000" cy="356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47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357" y="3668077"/>
            <a:ext cx="10685287" cy="265176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9929884" y="4389189"/>
            <a:ext cx="1280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66619"/>
            <a:ext cx="11887200" cy="340173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8509516" y="4852485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765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169980"/>
              </p:ext>
            </p:extLst>
          </p:nvPr>
        </p:nvGraphicFramePr>
        <p:xfrm>
          <a:off x="60960" y="2350008"/>
          <a:ext cx="12045696" cy="31028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3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4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5143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학생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학생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은 말할 것도 없고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143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새</a:t>
                      </a:r>
                      <a:endParaRPr lang="en-US" sz="48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새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말할 것도 없고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341377" y="264277"/>
            <a:ext cx="11509247" cy="1446550"/>
            <a:chOff x="1216151" y="309997"/>
            <a:chExt cx="7357066" cy="1446550"/>
          </a:xfrm>
        </p:grpSpPr>
        <p:sp>
          <p:nvSpPr>
            <p:cNvPr id="2" name="Rounded Rectangle 1"/>
            <p:cNvSpPr/>
            <p:nvPr/>
          </p:nvSpPr>
          <p:spPr>
            <a:xfrm>
              <a:off x="1216151" y="502920"/>
              <a:ext cx="2922563" cy="118872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b="1" dirty="0"/>
                <a:t>명사 </a:t>
              </a:r>
              <a:r>
                <a:rPr lang="en-US" altLang="ko-KR" sz="4800" b="1" dirty="0"/>
                <a:t>(NOUN)</a:t>
              </a:r>
              <a:endParaRPr lang="en-US" sz="4800" b="1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351722" y="309997"/>
              <a:ext cx="44193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b="1" dirty="0"/>
                <a:t>+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920013" y="681781"/>
              <a:ext cx="36532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800" dirty="0"/>
                <a:t>은</a:t>
              </a:r>
              <a:r>
                <a:rPr lang="en-US" altLang="ko-KR" sz="4800" dirty="0"/>
                <a:t>/</a:t>
              </a:r>
              <a:r>
                <a:rPr lang="ko-KR" altLang="en-US" sz="4800" dirty="0"/>
                <a:t>는 말할 것도 없고</a:t>
              </a:r>
              <a:endParaRPr lang="en-US" sz="4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90871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309360" y="1610820"/>
            <a:ext cx="5486400" cy="3291840"/>
          </a:xfrm>
          <a:prstGeom prst="wedgeRoundRectCallout">
            <a:avLst>
              <a:gd name="adj1" fmla="val -63474"/>
              <a:gd name="adj2" fmla="val 27699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삼계탕은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맛은 말할 것도 없고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건강에도 좋아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endParaRPr lang="en-US" altLang="ko-KR" sz="32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76144"/>
          <a:stretch/>
        </p:blipFill>
        <p:spPr>
          <a:xfrm>
            <a:off x="1171575" y="209741"/>
            <a:ext cx="9848850" cy="10429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396904" y="1610820"/>
            <a:ext cx="5029200" cy="4472256"/>
            <a:chOff x="305464" y="1610820"/>
            <a:chExt cx="5029200" cy="4472256"/>
          </a:xfrm>
        </p:grpSpPr>
        <p:pic>
          <p:nvPicPr>
            <p:cNvPr id="1026" name="Picture 2" descr="Samgye-tang 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464" y="1610820"/>
              <a:ext cx="5029200" cy="4056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305464" y="5667578"/>
              <a:ext cx="4879184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1050" dirty="0">
                  <a:solidFill>
                    <a:srgbClr val="0070C0"/>
                  </a:solidFill>
                </a:rPr>
                <a:t>By </a:t>
              </a:r>
              <a:r>
                <a:rPr lang="en-US" sz="1050" dirty="0" err="1">
                  <a:solidFill>
                    <a:srgbClr val="0070C0"/>
                  </a:solidFill>
                </a:rPr>
                <a:t>wizdata</a:t>
              </a:r>
              <a:r>
                <a:rPr lang="en-US" sz="1050" dirty="0">
                  <a:solidFill>
                    <a:srgbClr val="0070C0"/>
                  </a:solidFill>
                </a:rPr>
                <a:t> - www.freeqration.com/image/Asia-Korea-Food-Korean-Food-Cooked-photos-1960475, CC0, https://commons.wikimedia.org/w/index.php?curid=65339371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495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309360" y="1619964"/>
            <a:ext cx="5486400" cy="3291840"/>
          </a:xfrm>
          <a:prstGeom prst="wedgeRoundRectCallout">
            <a:avLst>
              <a:gd name="adj1" fmla="val -62587"/>
              <a:gd name="adj2" fmla="val 23239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어제 간 식당은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갈비는 말할 것도 없고 냉면도 유명해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5321" b="50836"/>
          <a:stretch/>
        </p:blipFill>
        <p:spPr>
          <a:xfrm>
            <a:off x="1171575" y="190923"/>
            <a:ext cx="9848850" cy="1042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" name="Group 4"/>
          <p:cNvGrpSpPr/>
          <p:nvPr/>
        </p:nvGrpSpPr>
        <p:grpSpPr>
          <a:xfrm>
            <a:off x="192152" y="1336500"/>
            <a:ext cx="3291840" cy="2915145"/>
            <a:chOff x="792481" y="1619964"/>
            <a:chExt cx="3291840" cy="2915145"/>
          </a:xfrm>
        </p:grpSpPr>
        <p:pic>
          <p:nvPicPr>
            <p:cNvPr id="2050" name="Picture 2" descr="DSC 1834 1 e1562125117513 - LA Galbi (Korean BBQ Short Ribs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88577" y="1223868"/>
              <a:ext cx="2499647" cy="3291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804673" y="4119611"/>
              <a:ext cx="3279648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4"/>
                </a:rPr>
                <a:t>https://www.koreanbapsang.com/la-galbi-gui-grilled-la-style-short-ribs/</a:t>
              </a:r>
              <a:endParaRPr lang="en-US" sz="105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96185" y="3004765"/>
            <a:ext cx="2926080" cy="3192967"/>
            <a:chOff x="3448876" y="2995621"/>
            <a:chExt cx="2926080" cy="3192967"/>
          </a:xfrm>
        </p:grpSpPr>
        <p:pic>
          <p:nvPicPr>
            <p:cNvPr id="2052" name="Picture 4" descr="https://upload.wikimedia.org/wikipedia/commons/b/bf/KOCIS_Mul-naengmyeon%2C_Chilled_Buckwheat_Noodle_Soup_%284594756202%29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8876" y="2995621"/>
              <a:ext cx="2926080" cy="2454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3464116" y="5449924"/>
              <a:ext cx="289560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solidFill>
                    <a:srgbClr val="0070C0"/>
                  </a:solidFill>
                </a:rPr>
                <a:t>By Korea.net / Korean Culture and Information Service (Photographer name), CC BY-SA 2.0, https://commons.wikimedia.org/w/index.php?curid=31717809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761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309360" y="1583388"/>
            <a:ext cx="5486400" cy="3291840"/>
          </a:xfrm>
          <a:prstGeom prst="wedgeRoundRectCallout">
            <a:avLst>
              <a:gd name="adj1" fmla="val -61449"/>
              <a:gd name="adj2" fmla="val 24131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준서는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야구는 말할 것도 없고 태권도도 잘해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endParaRPr lang="en-US" altLang="ko-KR" sz="3200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50628" b="25320"/>
          <a:stretch/>
        </p:blipFill>
        <p:spPr>
          <a:xfrm>
            <a:off x="1171575" y="173737"/>
            <a:ext cx="9848850" cy="10515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866242" y="1583388"/>
            <a:ext cx="2163115" cy="3497616"/>
            <a:chOff x="548641" y="1395555"/>
            <a:chExt cx="2163115" cy="3497616"/>
          </a:xfrm>
        </p:grpSpPr>
        <p:pic>
          <p:nvPicPr>
            <p:cNvPr id="3074" name="Picture 2" descr="Free sports baseball clipart clip art pictures graphics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292" r="26519" b="7274"/>
            <a:stretch/>
          </p:blipFill>
          <p:spPr bwMode="auto">
            <a:xfrm>
              <a:off x="548641" y="1395555"/>
              <a:ext cx="2163115" cy="3200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583162" y="4477673"/>
              <a:ext cx="2094073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http://clipartandscrap.com/baseball-clip-art_16256/</a:t>
              </a:r>
              <a:endParaRPr lang="en-US" sz="105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254603" y="2991564"/>
            <a:ext cx="2606804" cy="2997116"/>
            <a:chOff x="3391763" y="3101292"/>
            <a:chExt cx="2606804" cy="2997116"/>
          </a:xfrm>
        </p:grpSpPr>
        <p:pic>
          <p:nvPicPr>
            <p:cNvPr id="3076" name="Picture 4" descr="Taekwondo Clipart 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2330" y="3101292"/>
              <a:ext cx="2485671" cy="274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391763" y="5844492"/>
              <a:ext cx="2606804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6"/>
                </a:rPr>
                <a:t>http://clipart-library.com/clipart/83364.htm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24969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336793" y="1610820"/>
            <a:ext cx="5486400" cy="3657600"/>
          </a:xfrm>
          <a:prstGeom prst="wedgeRoundRectCallout">
            <a:avLst>
              <a:gd name="adj1" fmla="val -62077"/>
              <a:gd name="adj2" fmla="val 26228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그 가수는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노래는 말할 것도 없고 춤도 잘 춰서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인기가 많아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75516"/>
          <a:stretch/>
        </p:blipFill>
        <p:spPr>
          <a:xfrm>
            <a:off x="1171575" y="195990"/>
            <a:ext cx="9848850" cy="10704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1274294" y="1751746"/>
            <a:ext cx="4316388" cy="4114800"/>
            <a:chOff x="1201142" y="1706026"/>
            <a:chExt cx="4316388" cy="4114800"/>
          </a:xfrm>
        </p:grpSpPr>
        <p:pic>
          <p:nvPicPr>
            <p:cNvPr id="4098" name="Picture 2" descr="Singer Singing , Free Singing s, man playing guitar illustration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1142" y="1706026"/>
              <a:ext cx="4316388" cy="411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774608" y="5566910"/>
              <a:ext cx="316945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http://clipart-library.com/clipart/singer-cliparts_8.htm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96975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03" y="1900047"/>
            <a:ext cx="1068705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37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1850" t="10161" r="27030" b="44699"/>
          <a:stretch/>
        </p:blipFill>
        <p:spPr>
          <a:xfrm>
            <a:off x="4315968" y="2912790"/>
            <a:ext cx="6601968" cy="64922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8625840" y="3522206"/>
            <a:ext cx="21945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07270"/>
            <a:ext cx="11887200" cy="18258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" y="2762248"/>
            <a:ext cx="3657600" cy="309154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315968" y="3784854"/>
            <a:ext cx="6858000" cy="1828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테니스를 </a:t>
            </a:r>
            <a:r>
              <a:rPr lang="ko-KR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잘할 듯해요</a:t>
            </a:r>
            <a:r>
              <a:rPr lang="en-US" altLang="ko-KR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734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04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옛날 옛날 한 옛날에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Long, long ago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4150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031100"/>
              </p:ext>
            </p:extLst>
          </p:nvPr>
        </p:nvGraphicFramePr>
        <p:xfrm>
          <a:off x="60960" y="841248"/>
          <a:ext cx="1207008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먹을</a:t>
                      </a:r>
                      <a:r>
                        <a:rPr lang="ko-KR" altLang="en-US" sz="44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듯하다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 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듯하다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만들 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듯하다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524" y="0"/>
            <a:ext cx="12188952" cy="8229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동사 </a:t>
            </a:r>
            <a:r>
              <a:rPr lang="en-US" altLang="ko-KR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(VERB)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829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590202"/>
              </p:ext>
            </p:extLst>
          </p:nvPr>
        </p:nvGraphicFramePr>
        <p:xfrm>
          <a:off x="60960" y="841248"/>
          <a:ext cx="1207008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작을</a:t>
                      </a:r>
                      <a:r>
                        <a:rPr lang="ko-KR" altLang="en-US" sz="44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듯하다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크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 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듯하다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춥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추울 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듯하다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ㅂ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524" y="0"/>
            <a:ext cx="12188952" cy="8229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형용사 </a:t>
            </a:r>
            <a:r>
              <a:rPr lang="en-US" altLang="ko-KR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(ADJECTIVE)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0368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481" y="2755374"/>
            <a:ext cx="6643805" cy="54864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8771726" y="3304014"/>
            <a:ext cx="21945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609600" y="4104894"/>
            <a:ext cx="10972800" cy="1828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값이 </a:t>
            </a:r>
            <a:r>
              <a:rPr lang="ko-KR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비쌀 듯해요</a:t>
            </a:r>
            <a:r>
              <a:rPr lang="en-US" altLang="ko-KR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03" y="354903"/>
            <a:ext cx="3657600" cy="316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29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609600" y="4104894"/>
            <a:ext cx="10972800" cy="1828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바이올린을 </a:t>
            </a:r>
            <a:r>
              <a:rPr lang="ko-KR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배울 듯해요</a:t>
            </a:r>
            <a:r>
              <a:rPr lang="en-US" altLang="ko-KR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92576"/>
            <a:ext cx="3657600" cy="31737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1438" y="2915878"/>
            <a:ext cx="8020962" cy="54864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8259662" y="3464518"/>
            <a:ext cx="32918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65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2712" y="3120138"/>
            <a:ext cx="6997148" cy="54864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8844878" y="3687066"/>
            <a:ext cx="228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609600" y="4104894"/>
            <a:ext cx="10972800" cy="1828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성격이 </a:t>
            </a:r>
            <a:r>
              <a:rPr lang="ko-KR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밝을 듯해요</a:t>
            </a:r>
            <a:r>
              <a:rPr lang="en-US" altLang="ko-KR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486666"/>
            <a:ext cx="331784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8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550091" y="2176272"/>
            <a:ext cx="5614797" cy="1127742"/>
            <a:chOff x="4595811" y="2140618"/>
            <a:chExt cx="5614797" cy="112774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/>
            <a:srcRect r="37871"/>
            <a:stretch/>
          </p:blipFill>
          <p:spPr>
            <a:xfrm>
              <a:off x="4595811" y="2140618"/>
              <a:ext cx="5614797" cy="54864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/>
            <a:srcRect l="63242"/>
            <a:stretch/>
          </p:blipFill>
          <p:spPr>
            <a:xfrm>
              <a:off x="4595811" y="2719720"/>
              <a:ext cx="3321939" cy="548640"/>
            </a:xfrm>
            <a:prstGeom prst="rect">
              <a:avLst/>
            </a:prstGeom>
          </p:spPr>
        </p:pic>
      </p:grpSp>
      <p:cxnSp>
        <p:nvCxnSpPr>
          <p:cNvPr id="7" name="Straight Connector 6"/>
          <p:cNvCxnSpPr/>
          <p:nvPr/>
        </p:nvCxnSpPr>
        <p:spPr>
          <a:xfrm flipV="1">
            <a:off x="4550091" y="3304014"/>
            <a:ext cx="32918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609600" y="4104894"/>
            <a:ext cx="10972800" cy="1828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만화책을 </a:t>
            </a:r>
            <a:r>
              <a:rPr lang="ko-KR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좋아할 듯해요</a:t>
            </a:r>
            <a:r>
              <a:rPr lang="en-US" altLang="ko-KR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313" y="361005"/>
            <a:ext cx="3657600" cy="306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00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" y="0"/>
            <a:ext cx="12070080" cy="894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04453" y="62620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46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00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49000" y="5301488"/>
            <a:ext cx="914400" cy="914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615" y="832061"/>
            <a:ext cx="883477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6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208" y="308895"/>
            <a:ext cx="9020175" cy="5638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188321" y="1587289"/>
            <a:ext cx="4407808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88320" y="4668326"/>
            <a:ext cx="7260735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5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" y="770572"/>
            <a:ext cx="8321040" cy="11669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" y="3242881"/>
            <a:ext cx="11795760" cy="144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440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627" y="585024"/>
            <a:ext cx="1085074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296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524" y="0"/>
            <a:ext cx="4114800" cy="28346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여러분이 알고 있는 한국의 옛날이야기는 뭐예요</a:t>
            </a:r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077200" y="3474720"/>
            <a:ext cx="4114800" cy="33832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한국의 옛날이야기와 다른 나라의 이야기가 비슷한가요</a:t>
            </a:r>
            <a:r>
              <a:rPr lang="en-US" altLang="ko-KR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216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" y="636651"/>
            <a:ext cx="1082954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625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637" y="688656"/>
            <a:ext cx="1097072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321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66" y="674370"/>
            <a:ext cx="1029626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65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684276"/>
            <a:ext cx="1024128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628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384" y="669987"/>
            <a:ext cx="976323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743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43544"/>
            <a:ext cx="12070080" cy="920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28253" y="16261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48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474904"/>
            <a:ext cx="11887200" cy="457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74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280419"/>
            <a:ext cx="11887200" cy="352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789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89868"/>
            <a:ext cx="11430000" cy="513874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76205" y="2626657"/>
            <a:ext cx="4876540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02677" y="4961116"/>
            <a:ext cx="4210571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200" dirty="0">
                <a:solidFill>
                  <a:srgbClr val="FF0000"/>
                </a:solidFill>
              </a:rPr>
              <a:t>부러웠습니다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39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590756"/>
            <a:ext cx="8589054" cy="10972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" y="3315668"/>
            <a:ext cx="11704320" cy="149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570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888" y="80157"/>
            <a:ext cx="11136225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57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686" y="69253"/>
            <a:ext cx="2657354" cy="914849"/>
          </a:xfrm>
        </p:spPr>
        <p:txBody>
          <a:bodyPr>
            <a:norm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교재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42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 : </a:t>
            </a:r>
            <a:r>
              <a:rPr lang="en-US" dirty="0">
                <a:hlinkClick r:id="rId3"/>
              </a:rPr>
              <a:t>https://quizlet.com/_8bxdgd?x=1jqt&amp;i=1qqi22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7171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0" y="109728"/>
            <a:ext cx="10041901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7178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92000" cy="507936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023805"/>
              <a:ext cx="12192000" cy="1834195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9121870" y="46316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58382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50437"/>
            <a:ext cx="118872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456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54527"/>
            <a:ext cx="118872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09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34401"/>
            <a:ext cx="11887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200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0960" y="475487"/>
            <a:ext cx="12070080" cy="8720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전래 동화 재구성하기</a:t>
            </a: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준비물</a:t>
            </a:r>
            <a:r>
              <a:rPr lang="en-US" altLang="ko-KR" dirty="0"/>
              <a:t>: </a:t>
            </a:r>
            <a:r>
              <a:rPr lang="ko-KR" altLang="en-US" dirty="0"/>
              <a:t>동화 그림 </a:t>
            </a:r>
            <a:r>
              <a:rPr lang="en-US" altLang="ko-KR" dirty="0"/>
              <a:t>6</a:t>
            </a:r>
            <a:r>
              <a:rPr lang="ko-KR" altLang="en-US" dirty="0"/>
              <a:t>장</a:t>
            </a:r>
            <a:endParaRPr lang="en-US" altLang="ko-KR" dirty="0"/>
          </a:p>
          <a:p>
            <a:r>
              <a:rPr lang="ko-KR" altLang="en-US" dirty="0"/>
              <a:t>방법</a:t>
            </a:r>
            <a:endParaRPr lang="en-US" altLang="ko-KR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ko-KR" altLang="en-US" dirty="0"/>
              <a:t>동화 줄거리를 보여주는 그림 </a:t>
            </a:r>
            <a:r>
              <a:rPr lang="en-US" altLang="ko-KR" dirty="0"/>
              <a:t>6</a:t>
            </a:r>
            <a:r>
              <a:rPr lang="ko-KR" altLang="en-US" dirty="0"/>
              <a:t>장을 준비한다</a:t>
            </a:r>
            <a:r>
              <a:rPr lang="en-US" altLang="ko-KR" dirty="0"/>
              <a:t>. (</a:t>
            </a:r>
            <a:r>
              <a:rPr lang="ko-KR" altLang="en-US" dirty="0"/>
              <a:t>동화책을 복사하거나 동영상을 활용할 경우 스크린샷 하기</a:t>
            </a:r>
            <a:r>
              <a:rPr lang="en-US" altLang="ko-KR" dirty="0"/>
              <a:t>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ko-KR" altLang="en-US" dirty="0"/>
              <a:t>그림을 순서대로 나열하면서 동화의 줄거리를 함께 이야기해 본다</a:t>
            </a:r>
            <a:r>
              <a:rPr lang="en-US" altLang="ko-KR" dirty="0"/>
              <a:t>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ko-KR" altLang="en-US" dirty="0"/>
              <a:t>그림을 섞어서 나열한 순서대로 이야기를 재구성해 본다</a:t>
            </a:r>
            <a:r>
              <a:rPr lang="en-US" altLang="ko-KR" dirty="0"/>
              <a:t>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ko-KR" altLang="en-US" dirty="0"/>
              <a:t>개인발표 또는 그룹발표가 모두 가능하다</a:t>
            </a:r>
            <a:r>
              <a:rPr lang="en-US" altLang="ko-K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393362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빙고게임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(Bingo)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준비물</a:t>
            </a:r>
            <a:r>
              <a:rPr lang="en-US" altLang="ko-KR" dirty="0"/>
              <a:t>: 4X4 </a:t>
            </a:r>
            <a:r>
              <a:rPr lang="ko-KR" altLang="en-US" dirty="0"/>
              <a:t>빈칸</a:t>
            </a:r>
            <a:r>
              <a:rPr lang="en-US" altLang="ko-KR" dirty="0"/>
              <a:t>, </a:t>
            </a:r>
            <a:r>
              <a:rPr lang="ko-KR" altLang="en-US" dirty="0"/>
              <a:t>영어 단어 뜻을 준비한 </a:t>
            </a:r>
            <a:r>
              <a:rPr lang="en-US" altLang="ko-KR" dirty="0"/>
              <a:t>20</a:t>
            </a:r>
            <a:r>
              <a:rPr lang="ko-KR" altLang="en-US" dirty="0"/>
              <a:t>개의 종이</a:t>
            </a:r>
            <a:endParaRPr lang="en-US" altLang="ko-KR" dirty="0"/>
          </a:p>
          <a:p>
            <a:r>
              <a:rPr lang="ko-KR" altLang="en-US" dirty="0"/>
              <a:t>방법</a:t>
            </a:r>
            <a:endParaRPr lang="en-US" altLang="ko-KR" dirty="0"/>
          </a:p>
          <a:p>
            <a:pPr marL="514350" indent="-514350">
              <a:buAutoNum type="arabicPeriod"/>
            </a:pPr>
            <a:r>
              <a:rPr lang="ko-KR" altLang="en-US" dirty="0"/>
              <a:t>학생들은 종이에 </a:t>
            </a:r>
            <a:r>
              <a:rPr lang="en-US" altLang="ko-KR" dirty="0"/>
              <a:t>4X4 </a:t>
            </a:r>
            <a:r>
              <a:rPr lang="ko-KR" altLang="en-US" dirty="0"/>
              <a:t>빈칸을 준비한다</a:t>
            </a:r>
            <a:r>
              <a:rPr lang="en-US" altLang="ko-KR" dirty="0"/>
              <a:t>.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다음 슬라이드에 준비된 단어 중 </a:t>
            </a:r>
            <a:r>
              <a:rPr lang="en-US" altLang="ko-KR" dirty="0"/>
              <a:t>15</a:t>
            </a:r>
            <a:r>
              <a:rPr lang="ko-KR" altLang="en-US" dirty="0"/>
              <a:t>개를 선택해서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나머지 한 칸은 </a:t>
            </a:r>
            <a:r>
              <a:rPr lang="en-US" altLang="ko-KR" dirty="0"/>
              <a:t>“FREE”</a:t>
            </a:r>
            <a:r>
              <a:rPr lang="ko-KR" altLang="en-US" dirty="0"/>
              <a:t>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교사는 영어 단어를 하나씩 골라서 불러 준다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예 </a:t>
            </a:r>
            <a:r>
              <a:rPr lang="en-US" altLang="ko-KR" dirty="0"/>
              <a:t>– ‘to respect’ </a:t>
            </a:r>
            <a:r>
              <a:rPr lang="ko-KR" altLang="en-US" dirty="0"/>
              <a:t>를 한국어로 뭐라고 할까요</a:t>
            </a:r>
            <a:r>
              <a:rPr lang="en-US" altLang="ko-KR" dirty="0"/>
              <a:t>?)</a:t>
            </a:r>
          </a:p>
          <a:p>
            <a:pPr marL="0" indent="0">
              <a:buNone/>
            </a:pPr>
            <a:r>
              <a:rPr lang="en-US" altLang="ko-KR" dirty="0"/>
              <a:t>5.   </a:t>
            </a:r>
            <a:r>
              <a:rPr lang="ko-KR" altLang="en-US" dirty="0"/>
              <a:t>난이도와 시간을 고려해서 빙고 갯수 정하기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130844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194670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교훈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괴롭히다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마음씨가 좋다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전래 동화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노트북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권선징악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은혜를 갚다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성격이 못되다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새어머니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공통점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효성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잘못을 뉘우치다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벌을 받다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결말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배경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구박하다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우애가 깊다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복을 받다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줄거리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등장하다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1645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923891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lesson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harass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good-hearted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traditional fairy tale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laptop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good triumphs over evil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return one’s favor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bad-tempered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stepmother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something </a:t>
                      </a:r>
                    </a:p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 common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filial duty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regret </a:t>
                      </a:r>
                    </a:p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one’s mistake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punished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2D3639"/>
                          </a:solidFill>
                          <a:effectLst/>
                          <a:latin typeface="+mn-lt"/>
                        </a:rPr>
                        <a:t>end, conclusion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2D3639"/>
                          </a:solidFill>
                          <a:effectLst/>
                          <a:latin typeface="+mn-lt"/>
                        </a:rPr>
                        <a:t>background, setting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abuse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devoted to each other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blessed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2D3639"/>
                          </a:solidFill>
                          <a:effectLst/>
                          <a:latin typeface="+mn-lt"/>
                        </a:rPr>
                        <a:t>plot, synopsis, outline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appear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7985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673486"/>
            <a:ext cx="11704320" cy="5438371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16033" y="232024"/>
            <a:ext cx="4185455" cy="1325563"/>
          </a:xfrm>
        </p:spPr>
        <p:txBody>
          <a:bodyPr/>
          <a:lstStyle/>
          <a:p>
            <a:pPr algn="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워크북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19-22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71472" y="4781764"/>
            <a:ext cx="1517448" cy="524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교훈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271472" y="3392672"/>
            <a:ext cx="1517448" cy="575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전래 동화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271472" y="4060864"/>
            <a:ext cx="1517448" cy="588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효성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271473" y="5462552"/>
            <a:ext cx="1517448" cy="5595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권선징악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870029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교훈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권선징악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효성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구박하다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괴롭히다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은혜를 갚다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lesson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abuse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good triumphs </a:t>
            </a:r>
          </a:p>
          <a:p>
            <a:pPr algn="ctr"/>
            <a:r>
              <a:rPr lang="en-US" sz="3200" b="1" dirty="0">
                <a:solidFill>
                  <a:prstClr val="black"/>
                </a:solidFill>
              </a:rPr>
              <a:t>over evil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harass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filial duty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return one’s favor</a:t>
            </a:r>
          </a:p>
        </p:txBody>
      </p:sp>
    </p:spTree>
    <p:extLst>
      <p:ext uri="{BB962C8B-B14F-4D97-AF65-F5344CB8AC3E}">
        <p14:creationId xmlns:p14="http://schemas.microsoft.com/office/powerpoint/2010/main" val="289070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987312"/>
            <a:ext cx="11704320" cy="413311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489704" y="4494772"/>
            <a:ext cx="2203704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일부러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30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" y="679204"/>
            <a:ext cx="11430000" cy="4975347"/>
            <a:chOff x="310896" y="322588"/>
            <a:chExt cx="11430000" cy="497534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0896" y="322588"/>
              <a:ext cx="11430000" cy="1023922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496" y="1626169"/>
              <a:ext cx="10972800" cy="3671766"/>
            </a:xfrm>
            <a:prstGeom prst="rect">
              <a:avLst/>
            </a:prstGeom>
          </p:spPr>
        </p:pic>
      </p:grpSp>
      <p:sp>
        <p:nvSpPr>
          <p:cNvPr id="5" name="Title 1"/>
          <p:cNvSpPr txBox="1">
            <a:spLocks/>
          </p:cNvSpPr>
          <p:nvPr/>
        </p:nvSpPr>
        <p:spPr>
          <a:xfrm>
            <a:off x="5458968" y="2579203"/>
            <a:ext cx="2478024" cy="455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마음씨도 좋구나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159128" y="3783060"/>
            <a:ext cx="2466968" cy="501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우애가 깊어요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389298" y="4476517"/>
            <a:ext cx="2493598" cy="484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잘못을 뉘우쳐서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7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74678"/>
            <a:ext cx="10972800" cy="58928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551176" y="2623402"/>
            <a:ext cx="3785616" cy="522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강아지는 말할 것도 없고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551" y="54638"/>
            <a:ext cx="3592449" cy="64008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813304" y="3617050"/>
            <a:ext cx="3785616" cy="522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서울은 말할 것도 없고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243072" y="4628986"/>
            <a:ext cx="3785616" cy="522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영어는 말할 것도 없고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051048" y="5640922"/>
            <a:ext cx="3785616" cy="522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맛은 말할 것도 없고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8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106424" y="4130175"/>
            <a:ext cx="10817352" cy="522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외국 사람들은 불고기는 말할 것도 없고 비빔밥도 좋아합니다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106424" y="4819023"/>
            <a:ext cx="10817352" cy="522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우리 가족은 음식 맛은 말할 것도 없고 서비스도 좋아서 그 식당에 자주 갑니다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106424" y="5507871"/>
            <a:ext cx="10817352" cy="522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그 가수는 노래는 말할 것도 없고 연기도 잘해서 인기가 많습니다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106424" y="6196719"/>
            <a:ext cx="10817352" cy="522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제시카는 성격은 말할 것도 없고 이야기도 재미있게 해서 친구들이 좋아합니다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55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  <p:bldP spid="1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091662"/>
            <a:ext cx="11704320" cy="4119004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749856" y="4484648"/>
            <a:ext cx="361360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친구가 많이 올 듯해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456" y="92583"/>
            <a:ext cx="277977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2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43840" y="645332"/>
            <a:ext cx="11704320" cy="4904809"/>
            <a:chOff x="301750" y="535604"/>
            <a:chExt cx="11704320" cy="490480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1750" y="535604"/>
              <a:ext cx="11704320" cy="1058123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6070" y="1797213"/>
              <a:ext cx="10515600" cy="3643200"/>
            </a:xfrm>
            <a:prstGeom prst="rect">
              <a:avLst/>
            </a:prstGeom>
          </p:spPr>
        </p:pic>
      </p:grpSp>
      <p:sp>
        <p:nvSpPr>
          <p:cNvPr id="5" name="Title 1"/>
          <p:cNvSpPr txBox="1">
            <a:spLocks/>
          </p:cNvSpPr>
          <p:nvPr/>
        </p:nvSpPr>
        <p:spPr>
          <a:xfrm>
            <a:off x="2281669" y="2400796"/>
            <a:ext cx="4210571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도서관에 있을 듯해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760720" y="3641332"/>
            <a:ext cx="4160520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떡볶이를 못 먹을 듯해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679930" y="4858226"/>
            <a:ext cx="4109989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언니도 예쁠 듯해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88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975160" y="1326725"/>
            <a:ext cx="2248600" cy="40149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975160" y="2567186"/>
            <a:ext cx="2248600" cy="39547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975160" y="1326725"/>
            <a:ext cx="2248600" cy="82264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975160" y="1728216"/>
            <a:ext cx="2248600" cy="4225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975160" y="2567186"/>
            <a:ext cx="2248600" cy="41114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>
          <a:xfrm>
            <a:off x="1106424" y="4130175"/>
            <a:ext cx="10817352" cy="522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이 옷이 조금 커서 우리 언니에게도 맞을 듯하다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106424" y="4831608"/>
            <a:ext cx="10817352" cy="522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이 노트북은 작고 가벼워서 사람들이 가지고 다니기 편할 듯하다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106424" y="5534377"/>
            <a:ext cx="10817352" cy="522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오늘 밤에 눈이 많이 와서 내일 아침에 길이 미끄러울 듯하다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106424" y="6225757"/>
            <a:ext cx="10817352" cy="522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제시카가 다음 주에 한국에 가서 제시카 기분이 정말 좋을 듯하다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50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92" y="261246"/>
            <a:ext cx="1108581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972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altLang="ko-KR" sz="3200" dirty="0">
                <a:solidFill>
                  <a:prstClr val="black"/>
                </a:solidFill>
              </a:rPr>
              <a:t>WWW.LINGT.COM</a:t>
            </a:r>
            <a:r>
              <a:rPr lang="ko-KR" altLang="en-US" sz="3200" dirty="0">
                <a:solidFill>
                  <a:prstClr val="black"/>
                </a:solidFill>
              </a:rPr>
              <a:t>에서 </a:t>
            </a:r>
            <a:r>
              <a:rPr lang="en-US" altLang="ko-KR" sz="3200" dirty="0">
                <a:solidFill>
                  <a:prstClr val="black"/>
                </a:solidFill>
              </a:rPr>
              <a:t>SIGN UP </a:t>
            </a:r>
            <a:r>
              <a:rPr lang="ko-KR" altLang="en-US" sz="3200" dirty="0">
                <a:solidFill>
                  <a:prstClr val="black"/>
                </a:solidFill>
              </a:rPr>
              <a:t>하기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교사의 방 만들기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사진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영상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텍스트를 이용한 숙제 제시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교과서 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의견 말하기 등의 숙제가 가능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링크를 학생에게 제공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총 </a:t>
            </a:r>
            <a:r>
              <a:rPr lang="en-US" altLang="ko-KR" sz="3200" dirty="0">
                <a:solidFill>
                  <a:prstClr val="black"/>
                </a:solidFill>
              </a:rPr>
              <a:t>10</a:t>
            </a:r>
            <a:r>
              <a:rPr lang="ko-KR" altLang="en-US" sz="3200" dirty="0">
                <a:solidFill>
                  <a:prstClr val="black"/>
                </a:solidFill>
              </a:rPr>
              <a:t>개의 말하기 숙제를 무료로 만들 수 있음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121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수업이 끝났습니다</a:t>
            </a:r>
            <a:r>
              <a:rPr lang="en-US" altLang="ko-KR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en-US" sz="9600" b="1" dirty="0">
              <a:solidFill>
                <a:srgbClr val="E7E6E6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683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030183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잘못을 뉘우치다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우애가 깊다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마음씨가 좋다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성격이 못되다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벌을 받다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복을 받다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regret one’s mistake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bad-tempered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devoted to each other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punished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good-hearted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blessed</a:t>
            </a:r>
          </a:p>
        </p:txBody>
      </p:sp>
    </p:spTree>
    <p:extLst>
      <p:ext uri="{BB962C8B-B14F-4D97-AF65-F5344CB8AC3E}">
        <p14:creationId xmlns:p14="http://schemas.microsoft.com/office/powerpoint/2010/main" val="405836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영어권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범용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pl-PL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2"/>
              </a:rPr>
              <a:t>By wizdata - www.freeqration.com/image/Asia-Korea-Food-Korean-Food-Cooked-photos-1960475, CC0, https://commons.wikimedia.org/w/index.php?curid=65339371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hlinkClick r:id="rId2"/>
            </a:endParaRPr>
          </a:p>
          <a:p>
            <a:pPr marL="457200" indent="-457200">
              <a:buFontTx/>
              <a:buAutoNum type="arabicPeriod"/>
            </a:pPr>
            <a:r>
              <a:rPr lang="pl-PL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2"/>
              </a:rPr>
              <a:t>https://www.koreanbapsang.com/la-galbi-gui-grilled-la-style-short-ribs/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hlinkClick r:id="rId2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2"/>
              </a:rPr>
              <a:t>By Korea.net / Korean Culture and Information Service (Photographer name), CC BY-SA 2.0, https://commons.wikimedia.org/w/index.php?curid=31717809</a:t>
            </a: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2"/>
              </a:rPr>
              <a:t>http://clipart-library.com/</a:t>
            </a: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2"/>
              </a:rPr>
              <a:t>http://clipartandscrap.com/</a:t>
            </a:r>
          </a:p>
          <a:p>
            <a:pPr marL="457200" indent="-457200">
              <a:buFontTx/>
              <a:buAutoNum type="arabicPeriod"/>
            </a:pPr>
            <a:endParaRPr lang="pl-PL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hlinkClick r:id="rId2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818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514287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전래동화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결말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줄거리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공통점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배경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등장하다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traditional fairy tale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something in common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end, conclusion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background, </a:t>
            </a:r>
          </a:p>
          <a:p>
            <a:pPr algn="ctr"/>
            <a:r>
              <a:rPr lang="en-US" sz="3200" b="1" dirty="0">
                <a:solidFill>
                  <a:prstClr val="black"/>
                </a:solidFill>
              </a:rPr>
              <a:t>setting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plot, synopsis, outline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appear</a:t>
            </a:r>
          </a:p>
        </p:txBody>
      </p:sp>
    </p:spTree>
    <p:extLst>
      <p:ext uri="{BB962C8B-B14F-4D97-AF65-F5344CB8AC3E}">
        <p14:creationId xmlns:p14="http://schemas.microsoft.com/office/powerpoint/2010/main" val="291260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" y="34725"/>
            <a:ext cx="12161520" cy="8703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239" y="1793882"/>
            <a:ext cx="11773523" cy="340156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수빈</a:t>
            </a:r>
            <a:r>
              <a:rPr lang="en-US" altLang="ko-KR" sz="3000" dirty="0"/>
              <a:t>: </a:t>
            </a:r>
            <a:r>
              <a:rPr lang="ko-KR" altLang="en-US" sz="3000" dirty="0"/>
              <a:t>제시카</a:t>
            </a:r>
            <a:r>
              <a:rPr lang="en-US" altLang="ko-KR" sz="3000" dirty="0"/>
              <a:t>, </a:t>
            </a:r>
            <a:r>
              <a:rPr lang="ko-KR" altLang="en-US" sz="3000" dirty="0"/>
              <a:t>지금 뭐 보고 있어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‘</a:t>
            </a:r>
            <a:r>
              <a:rPr lang="ko-KR" altLang="en-US" sz="3000" dirty="0" err="1"/>
              <a:t>콩쥐팥쥐’라는</a:t>
            </a:r>
            <a:r>
              <a:rPr lang="ko-KR" altLang="en-US" sz="3000" dirty="0"/>
              <a:t> 한국 </a:t>
            </a:r>
            <a:r>
              <a:rPr lang="ko-KR" altLang="en-US" sz="3000" u="sng" dirty="0">
                <a:solidFill>
                  <a:srgbClr val="0000FF"/>
                </a:solidFill>
              </a:rPr>
              <a:t>전래 동화</a:t>
            </a:r>
            <a:r>
              <a:rPr lang="ko-KR" altLang="en-US" sz="3000" dirty="0"/>
              <a:t>를 보고 있어</a:t>
            </a:r>
            <a:r>
              <a:rPr lang="en-US" altLang="ko-KR" sz="3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넌 이 책 읽어 </a:t>
            </a:r>
            <a:r>
              <a:rPr lang="ko-KR" altLang="en-US" sz="3000" dirty="0" err="1"/>
              <a:t>봤어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수빈</a:t>
            </a:r>
            <a:r>
              <a:rPr lang="en-US" altLang="ko-KR" sz="3000" dirty="0"/>
              <a:t>: </a:t>
            </a:r>
            <a:r>
              <a:rPr lang="ko-KR" altLang="en-US" sz="3000" dirty="0"/>
              <a:t>아니</a:t>
            </a:r>
            <a:r>
              <a:rPr lang="en-US" altLang="ko-KR" sz="3000" dirty="0"/>
              <a:t>. </a:t>
            </a:r>
            <a:r>
              <a:rPr lang="ko-KR" altLang="en-US" sz="3000" dirty="0"/>
              <a:t>무슨 내용인데</a:t>
            </a:r>
            <a:r>
              <a:rPr lang="en-US" altLang="ko-KR" sz="3000" dirty="0"/>
              <a:t>? </a:t>
            </a:r>
            <a:r>
              <a:rPr lang="ko-KR" altLang="en-US" sz="3000" u="sng" dirty="0">
                <a:solidFill>
                  <a:srgbClr val="0000FF"/>
                </a:solidFill>
              </a:rPr>
              <a:t>궁금하다</a:t>
            </a:r>
            <a:r>
              <a:rPr lang="en-US" altLang="ko-KR" sz="3000" u="sng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0710" y="2697480"/>
            <a:ext cx="1617833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21940" y="4302065"/>
            <a:ext cx="1633723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032" y="85173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00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68361" y="532892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7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692" y="411480"/>
            <a:ext cx="11786616" cy="56784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마음씨 착한 콩쥐하고 못된 팥쥐가 나오는 옛날이야기야</a:t>
            </a:r>
            <a:r>
              <a:rPr lang="en-US" altLang="ko-KR" sz="3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 </a:t>
            </a:r>
            <a:r>
              <a:rPr lang="ko-KR" altLang="en-US" sz="3000" dirty="0"/>
              <a:t>팥쥐와 </a:t>
            </a:r>
            <a:r>
              <a:rPr lang="ko-KR" altLang="en-US" sz="3000" u="sng" dirty="0">
                <a:solidFill>
                  <a:srgbClr val="0000FF"/>
                </a:solidFill>
              </a:rPr>
              <a:t>새어머니</a:t>
            </a:r>
            <a:r>
              <a:rPr lang="ko-KR" altLang="en-US" sz="3000" dirty="0"/>
              <a:t>가 동생 콩쥐를 </a:t>
            </a:r>
            <a:r>
              <a:rPr lang="ko-KR" altLang="en-US" sz="3000" u="sng" dirty="0">
                <a:solidFill>
                  <a:srgbClr val="0000FF"/>
                </a:solidFill>
              </a:rPr>
              <a:t>괴롭히는데</a:t>
            </a:r>
            <a:r>
              <a:rPr lang="ko-KR" altLang="en-US" sz="3000" dirty="0"/>
              <a:t> 콩쥐가 나중엔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 </a:t>
            </a:r>
            <a:r>
              <a:rPr lang="ko-KR" altLang="en-US" sz="3000" dirty="0"/>
              <a:t>두 사람을 용서하고 모두 행복하게 산다는 내용이야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수빈</a:t>
            </a:r>
            <a:r>
              <a:rPr lang="en-US" altLang="ko-KR" sz="3000" dirty="0"/>
              <a:t>: </a:t>
            </a:r>
            <a:r>
              <a:rPr lang="ko-KR" altLang="en-US" sz="3000" dirty="0"/>
              <a:t>그래</a:t>
            </a:r>
            <a:r>
              <a:rPr lang="en-US" altLang="ko-KR" sz="3000" dirty="0"/>
              <a:t>? </a:t>
            </a:r>
            <a:r>
              <a:rPr lang="ko-KR" altLang="en-US" sz="3000" dirty="0"/>
              <a:t>그거 정말 재미있을 듯한데</a:t>
            </a:r>
            <a:r>
              <a:rPr lang="en-US" altLang="ko-KR" sz="3000" dirty="0"/>
              <a:t>. </a:t>
            </a:r>
            <a:r>
              <a:rPr lang="ko-KR" altLang="en-US" sz="3000" dirty="0"/>
              <a:t>우리가 알고 있는 ‘신데렐라’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</a:t>
            </a:r>
            <a:r>
              <a:rPr lang="ko-KR" altLang="en-US" sz="3000" dirty="0"/>
              <a:t>이야기와 </a:t>
            </a:r>
            <a:r>
              <a:rPr lang="ko-KR" altLang="en-US" sz="3000" u="sng" dirty="0">
                <a:solidFill>
                  <a:srgbClr val="0000FF"/>
                </a:solidFill>
              </a:rPr>
              <a:t>비슷한 것 같아</a:t>
            </a:r>
            <a:r>
              <a:rPr lang="en-US" altLang="ko-KR" sz="3000" u="sng" dirty="0">
                <a:solidFill>
                  <a:srgbClr val="0000FF"/>
                </a:solidFill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맞아</a:t>
            </a:r>
            <a:r>
              <a:rPr lang="en-US" altLang="ko-KR" sz="3000" dirty="0"/>
              <a:t>. </a:t>
            </a:r>
            <a:r>
              <a:rPr lang="ko-KR" altLang="en-US" sz="3000" dirty="0"/>
              <a:t>마지막에 결혼해서 행복하게 끝나는 것도 똑같아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수빈</a:t>
            </a:r>
            <a:r>
              <a:rPr lang="en-US" altLang="ko-KR" sz="3000" dirty="0"/>
              <a:t>: </a:t>
            </a:r>
            <a:r>
              <a:rPr lang="ko-KR" altLang="en-US" sz="3000" dirty="0"/>
              <a:t>나라마다 그런 비슷한 이야기들이 있다는 게 참 신기하네</a:t>
            </a:r>
            <a:r>
              <a:rPr lang="en-US" altLang="ko-KR" sz="3000"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33878" y="3703223"/>
            <a:ext cx="2634234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⑤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833878" y="1316543"/>
            <a:ext cx="160020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③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94085" y="1316543"/>
            <a:ext cx="201168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④</a:t>
            </a:r>
          </a:p>
        </p:txBody>
      </p:sp>
    </p:spTree>
    <p:extLst>
      <p:ext uri="{BB962C8B-B14F-4D97-AF65-F5344CB8AC3E}">
        <p14:creationId xmlns:p14="http://schemas.microsoft.com/office/powerpoint/2010/main" val="362573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1194</Words>
  <Application>Microsoft Office PowerPoint</Application>
  <PresentationFormat>Widescreen</PresentationFormat>
  <Paragraphs>259</Paragraphs>
  <Slides>60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5" baseType="lpstr">
      <vt:lpstr>맑은 고딕</vt:lpstr>
      <vt:lpstr>Arial</vt:lpstr>
      <vt:lpstr>Calibri</vt:lpstr>
      <vt:lpstr>Calibri Light</vt:lpstr>
      <vt:lpstr>1_Office Theme</vt:lpstr>
      <vt:lpstr>   재외동포를 위한 한국어 (영어권)   5-2 </vt:lpstr>
      <vt:lpstr>UNIT 04   옛날 옛날 한 옛날에 Long, long ago</vt:lpstr>
      <vt:lpstr>PowerPoint Presentation</vt:lpstr>
      <vt:lpstr>교재 42쪽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빙고게임 (Bingo)</vt:lpstr>
      <vt:lpstr>PowerPoint Presentation</vt:lpstr>
      <vt:lpstr>PowerPoint Presentation</vt:lpstr>
      <vt:lpstr>워크북 19-22쪽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212</cp:revision>
  <dcterms:created xsi:type="dcterms:W3CDTF">2020-04-19T05:49:19Z</dcterms:created>
  <dcterms:modified xsi:type="dcterms:W3CDTF">2020-06-29T06:38:29Z</dcterms:modified>
</cp:coreProperties>
</file>